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8" r:id="rId5"/>
    <p:sldId id="256" r:id="rId6"/>
    <p:sldId id="257" r:id="rId7"/>
    <p:sldId id="316" r:id="rId8"/>
    <p:sldId id="258" r:id="rId9"/>
    <p:sldId id="259" r:id="rId10"/>
    <p:sldId id="320" r:id="rId11"/>
    <p:sldId id="319" r:id="rId12"/>
    <p:sldId id="318" r:id="rId13"/>
    <p:sldId id="321" r:id="rId14"/>
    <p:sldId id="315" r:id="rId15"/>
    <p:sldId id="324" r:id="rId16"/>
    <p:sldId id="32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41382-0896-43DF-86DF-07F4B5C8B92C}" v="47" dt="2021-12-03T11:39:59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7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39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843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Waar hebben wij allemaal impact op? (verborgen)</a:t>
            </a: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Watergebruik, energie, landgebruik, grondstoffen, uitputten voedselbronnen, uitstoot schadelijke stoffen </a:t>
            </a:r>
            <a:endParaRPr lang="nl-NL" b="0" i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1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Waar hebben wij allemaal impact op? (verborgen)</a:t>
            </a: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Watergebruik, energie, landgebruik, grondstoffen, uitputten voedselbronnen, uitstoot schadelijke stoffen </a:t>
            </a:r>
            <a:endParaRPr lang="nl-NL" b="0" i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5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Schaalvergroting gaat hand in hand met globalisering. </a:t>
            </a:r>
          </a:p>
          <a:p>
            <a:endParaRPr lang="nl-NL" dirty="0"/>
          </a:p>
          <a:p>
            <a:r>
              <a:rPr lang="nl-NL" dirty="0"/>
              <a:t>5 duizend definities van globalisering….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35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Het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bruto binnenlands product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bbp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 is de totale geldwaarde van alle in een land geproduceerde goederen en diensten gedurende een bepaalde periode (meestal een jaar). Meestal wordt met dit begrip het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bruto binnenlands product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tegen marktprijzen bedoeld.</a:t>
            </a:r>
          </a:p>
          <a:p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Wat exporteert Nederland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Machines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Metalen en metaal producten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Bloemen en planten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Aardgas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Vlees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Farmaceutische producten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Organische chemie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35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MINDER GOED VOORBEELD:</a:t>
            </a:r>
          </a:p>
          <a:p>
            <a:endParaRPr lang="nl-NL" dirty="0"/>
          </a:p>
          <a:p>
            <a:r>
              <a:rPr lang="nl-NL" dirty="0"/>
              <a:t>Ronald van Zetten CEO Hema (2013)</a:t>
            </a:r>
          </a:p>
          <a:p>
            <a:r>
              <a:rPr lang="nl-NL" dirty="0"/>
              <a:t>In documentaire: “de paar </a:t>
            </a:r>
            <a:r>
              <a:rPr lang="nl-NL" dirty="0" err="1"/>
              <a:t>euroootjes</a:t>
            </a:r>
            <a:r>
              <a:rPr lang="nl-NL" dirty="0"/>
              <a:t> die er in Nederland nog in de markt zijn, die gaan we gewoon pakken!”</a:t>
            </a:r>
          </a:p>
          <a:p>
            <a:endParaRPr lang="nl-NL" dirty="0"/>
          </a:p>
          <a:p>
            <a:r>
              <a:rPr lang="nl-NL" dirty="0"/>
              <a:t>De marges op producten van HEMA zijn minimaal (kopen en verkopen van producten).</a:t>
            </a:r>
          </a:p>
          <a:p>
            <a:r>
              <a:rPr lang="nl-NL" dirty="0"/>
              <a:t>Had/heeft behalve winkels in Nederland ook winkels in België, Frankrijk en Duitsland. Wilde zich gaan vestigen in China. </a:t>
            </a:r>
          </a:p>
          <a:p>
            <a:endParaRPr lang="nl-NL" dirty="0"/>
          </a:p>
          <a:p>
            <a:r>
              <a:rPr lang="nl-NL" dirty="0"/>
              <a:t>Waarom ondernemen op grote schaal?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Hoe groter het afzetgebied, hoe economischer je kunt produceren. </a:t>
            </a:r>
          </a:p>
          <a:p>
            <a:endParaRPr lang="nl-NL" dirty="0"/>
          </a:p>
          <a:p>
            <a:r>
              <a:rPr lang="nl-NL" dirty="0"/>
              <a:t>Ondernemen op basis van de goedkoopste kostprijs in zichzelf niet duurzaam</a:t>
            </a:r>
          </a:p>
          <a:p>
            <a:r>
              <a:rPr lang="nl-NL" dirty="0"/>
              <a:t>30 – 50 % van het geproduceerde voedsel komt/kwam nooit in een menselijke maag….. </a:t>
            </a:r>
          </a:p>
          <a:p>
            <a:endParaRPr lang="nl-NL" dirty="0"/>
          </a:p>
          <a:p>
            <a:r>
              <a:rPr lang="nl-NL" dirty="0"/>
              <a:t>OORZAAK van goedkoper en meer </a:t>
            </a:r>
            <a:r>
              <a:rPr lang="nl-NL" dirty="0" err="1"/>
              <a:t>meer</a:t>
            </a:r>
            <a:r>
              <a:rPr lang="nl-NL" dirty="0"/>
              <a:t> </a:t>
            </a:r>
            <a:r>
              <a:rPr lang="nl-NL" dirty="0" err="1"/>
              <a:t>meer</a:t>
            </a:r>
            <a:r>
              <a:rPr lang="nl-NL" dirty="0"/>
              <a:t>, globalisering. </a:t>
            </a:r>
          </a:p>
          <a:p>
            <a:r>
              <a:rPr lang="nl-NL" dirty="0"/>
              <a:t>Hoe gaat het nu met </a:t>
            </a:r>
            <a:r>
              <a:rPr lang="nl-NL" dirty="0" err="1"/>
              <a:t>hema</a:t>
            </a:r>
            <a:r>
              <a:rPr lang="nl-NL" dirty="0"/>
              <a:t>? </a:t>
            </a:r>
          </a:p>
          <a:p>
            <a:endParaRPr lang="nl-NL" dirty="0"/>
          </a:p>
          <a:p>
            <a:endParaRPr lang="nl-NL" b="1" dirty="0"/>
          </a:p>
          <a:p>
            <a:r>
              <a:rPr lang="nl-NL" b="1" dirty="0"/>
              <a:t>Oude economie, grondstoffen, beschermde systemen en technologieën gaven/geven bedrijven macht!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92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Wereldbol niet als een middel om te maximaliseren en hierdoor te concurreren op prijs.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Maar door samenwerking, om unieke kwaliteiten van de verschillende markten en schaalniveaus met elkaar te laten interacteren en hiermee tot </a:t>
            </a:r>
            <a:r>
              <a:rPr lang="nl-NL" dirty="0" err="1"/>
              <a:t>waardecreatie</a:t>
            </a:r>
            <a:r>
              <a:rPr lang="nl-NL" dirty="0"/>
              <a:t> te komen.</a:t>
            </a:r>
          </a:p>
          <a:p>
            <a:r>
              <a:rPr lang="nl-NL" dirty="0"/>
              <a:t>Uitgaan van kracht en niet langer van macht. </a:t>
            </a:r>
          </a:p>
          <a:p>
            <a:endParaRPr lang="nl-NL" dirty="0"/>
          </a:p>
          <a:p>
            <a:r>
              <a:rPr lang="nl-NL" b="1" dirty="0"/>
              <a:t>Ideeën </a:t>
            </a:r>
          </a:p>
          <a:p>
            <a:r>
              <a:rPr lang="nl-NL" dirty="0"/>
              <a:t>Creativiteit en innovatie worden belangrijk, niet meer de laagste prijs. </a:t>
            </a:r>
          </a:p>
          <a:p>
            <a:endParaRPr lang="nl-NL" dirty="0"/>
          </a:p>
          <a:p>
            <a:r>
              <a:rPr lang="nl-NL" b="1" dirty="0"/>
              <a:t>Vaardigheden</a:t>
            </a:r>
            <a:br>
              <a:rPr lang="nl-NL" b="0" dirty="0"/>
            </a:br>
            <a:r>
              <a:rPr lang="nl-NL" b="0" dirty="0"/>
              <a:t>een idee vertalen naar een product of dienst voor klanten</a:t>
            </a:r>
          </a:p>
          <a:p>
            <a:endParaRPr lang="nl-NL" b="0" dirty="0"/>
          </a:p>
          <a:p>
            <a:r>
              <a:rPr lang="nl-NL" b="1" dirty="0"/>
              <a:t>Verbinding</a:t>
            </a:r>
            <a:endParaRPr lang="nl-NL" b="0" dirty="0"/>
          </a:p>
          <a:p>
            <a:r>
              <a:rPr lang="nl-NL" b="0" dirty="0"/>
              <a:t>Op zoek naar andere bedrijven, netwerk die jou onderneming beter kan maken. </a:t>
            </a:r>
          </a:p>
          <a:p>
            <a:endParaRPr lang="nl-NL" b="0" dirty="0"/>
          </a:p>
          <a:p>
            <a:r>
              <a:rPr lang="nl-NL" b="0" dirty="0"/>
              <a:t>Nadeel: die drie punten verliezen snel hun waarde als je er niet mee bezig blijft.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83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b="1" dirty="0"/>
              <a:t>Klik met je buren</a:t>
            </a:r>
            <a:br>
              <a:rPr lang="nl-NL" dirty="0"/>
            </a:br>
            <a:r>
              <a:rPr lang="nl-NL" dirty="0"/>
              <a:t>Klanten hechten waarde aan lokale ondernemingen, waarde aan ondernemingen in hun gemeenschap. Dit bied waarde in de context van de omgeving van hun klant. </a:t>
            </a:r>
          </a:p>
          <a:p>
            <a:pPr marL="0" indent="0">
              <a:buFontTx/>
              <a:buNone/>
            </a:pPr>
            <a:r>
              <a:rPr lang="nl-NL" dirty="0"/>
              <a:t>	</a:t>
            </a:r>
            <a:r>
              <a:rPr lang="nl-NL" b="1" dirty="0"/>
              <a:t>Philips Eindhoven </a:t>
            </a:r>
            <a:r>
              <a:rPr lang="nl-NL" b="0" dirty="0"/>
              <a:t>– goed voorbeeld, Philips zorgde goed voor zijn personeel en de buurt Eindhoven, Philips wist dat de kinderen van hun 	medewerkers uiteindelijk daar kwamen te werken. </a:t>
            </a:r>
            <a:endParaRPr lang="nl-NL" dirty="0"/>
          </a:p>
          <a:p>
            <a:pPr marL="0" indent="0">
              <a:buFontTx/>
              <a:buNone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b="1" dirty="0"/>
              <a:t>Weet de weg op het web</a:t>
            </a:r>
            <a:br>
              <a:rPr lang="nl-NL" dirty="0"/>
            </a:br>
            <a:r>
              <a:rPr lang="nl-NL" dirty="0"/>
              <a:t>Globalisering (zorg voor soepel zakendoen op verschillende schaalniveaus) snellere voorsprong als klanten je weten te vinden, bijna iedereen heeft internet.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Verplaats zo min mogelijk </a:t>
            </a:r>
            <a:br>
              <a:rPr lang="nl-NL" dirty="0"/>
            </a:br>
            <a:r>
              <a:rPr lang="nl-NL" dirty="0"/>
              <a:t>Het is niet milieuvriendelijk om te reizen, zoveel mogelijk regionaal. Dit is duurzaam en goed voor de lokale economie, punt 1.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62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</a:p>
          <a:p>
            <a:endParaRPr lang="nl-NL" b="1" dirty="0"/>
          </a:p>
          <a:p>
            <a:r>
              <a:rPr lang="nl-NL" b="1" dirty="0"/>
              <a:t>Oude economie </a:t>
            </a:r>
            <a:r>
              <a:rPr lang="nl-NL" b="0" dirty="0"/>
              <a:t>Big is </a:t>
            </a:r>
            <a:r>
              <a:rPr lang="nl-NL" b="0" dirty="0" err="1"/>
              <a:t>beuatiful</a:t>
            </a:r>
            <a:r>
              <a:rPr lang="nl-NL" b="0" dirty="0"/>
              <a:t>….</a:t>
            </a:r>
          </a:p>
          <a:p>
            <a:endParaRPr lang="nl-NL" b="0" dirty="0"/>
          </a:p>
          <a:p>
            <a:r>
              <a:rPr lang="nl-NL" b="0" dirty="0"/>
              <a:t>Hoe, wat en waar. </a:t>
            </a:r>
          </a:p>
          <a:p>
            <a:r>
              <a:rPr lang="nl-NL" b="0" dirty="0"/>
              <a:t>Drie vuistregels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2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Bedrijven niet meer alleen onderdeel van het probleem, maar onderdeel van de oplossing</a:t>
            </a:r>
          </a:p>
          <a:p>
            <a:r>
              <a:rPr lang="nl-NL" b="1" dirty="0"/>
              <a:t>Voorbeeld in boek: </a:t>
            </a:r>
            <a:br>
              <a:rPr lang="nl-NL" dirty="0"/>
            </a:br>
            <a:r>
              <a:rPr lang="nl-NL" dirty="0"/>
              <a:t>3D printer, onderdelen voor bepaalde producten kan je 3D printen, dit kan lokaal en lokaal in elkaar gezet worden. </a:t>
            </a:r>
          </a:p>
          <a:p>
            <a:r>
              <a:rPr lang="nl-NL" dirty="0"/>
              <a:t>Terwijl deze kennis gedeeld kan worden over heel de wereld.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91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3-12-2021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3-12-2021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3-12-2021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3-12-2021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3-12-2021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915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74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3-12-2021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3-12-2021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3-12-2021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tYxhvvc1s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vRcaWeHtW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Nieuwe economie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24-11-2021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Schaalgrootte</a:t>
            </a:r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>
                <a:solidFill>
                  <a:srgbClr val="A7FF00"/>
                </a:solidFill>
              </a:rPr>
              <a:t>Nieuwe</a:t>
            </a:r>
            <a:r>
              <a:rPr lang="nl-NL" dirty="0"/>
              <a:t> economie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5F1873-598F-4D80-A30C-F2BAEFAA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Ondernemen met je buren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C295683-764B-4EE9-8ACB-650247E66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>
            <a:normAutofit/>
          </a:bodyPr>
          <a:lstStyle/>
          <a:p>
            <a:r>
              <a:rPr lang="nl-NL" sz="1800" dirty="0"/>
              <a:t>Kleinschalig en lokaal een belangrijke rol.</a:t>
            </a:r>
          </a:p>
          <a:p>
            <a:endParaRPr lang="nl-NL" sz="1800" dirty="0"/>
          </a:p>
          <a:p>
            <a:endParaRPr lang="nl-NL" sz="1800" dirty="0"/>
          </a:p>
          <a:p>
            <a:r>
              <a:rPr lang="nl-NL" sz="2000" b="1" i="1" dirty="0" err="1"/>
              <a:t>Glocalisering</a:t>
            </a:r>
            <a:r>
              <a:rPr lang="nl-NL" sz="2000" b="1" i="1" dirty="0"/>
              <a:t> </a:t>
            </a:r>
            <a:endParaRPr lang="nl-NL" sz="2000" dirty="0"/>
          </a:p>
          <a:p>
            <a:r>
              <a:rPr lang="nl-NL" sz="2000" dirty="0"/>
              <a:t>Productie – lokaal</a:t>
            </a:r>
          </a:p>
          <a:p>
            <a:endParaRPr lang="nl-NL" sz="2000" dirty="0"/>
          </a:p>
          <a:p>
            <a:r>
              <a:rPr lang="nl-NL" sz="2000" dirty="0"/>
              <a:t>Kennis en ontwikkeling – globaal</a:t>
            </a:r>
          </a:p>
          <a:p>
            <a:endParaRPr lang="nl-NL" sz="2000" dirty="0"/>
          </a:p>
        </p:txBody>
      </p:sp>
      <p:pic>
        <p:nvPicPr>
          <p:cNvPr id="7170" name="Picture 2" descr="Zeven manieren om ondernemers te bedanken">
            <a:extLst>
              <a:ext uri="{FF2B5EF4-FFF2-40B4-BE49-F238E27FC236}">
                <a16:creationId xmlns:a16="http://schemas.microsoft.com/office/drawing/2014/main" id="{0134A671-60C1-4247-88F8-521B49343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1" r="15062"/>
          <a:stretch/>
        </p:blipFill>
        <p:spPr bwMode="auto">
          <a:xfrm>
            <a:off x="7005917" y="1797919"/>
            <a:ext cx="3415553" cy="32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A2DD1-0C96-4053-B38E-C10FCF91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22" y="730252"/>
            <a:ext cx="4011084" cy="485800"/>
          </a:xfrm>
        </p:spPr>
        <p:txBody>
          <a:bodyPr>
            <a:normAutofit/>
          </a:bodyPr>
          <a:lstStyle/>
          <a:p>
            <a:r>
              <a:rPr lang="nl-NL" sz="2400" i="1" dirty="0" err="1"/>
              <a:t>Glocalisering</a:t>
            </a:r>
            <a:r>
              <a:rPr lang="nl-NL" sz="2400" i="1" dirty="0"/>
              <a:t> 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838D8-164B-44D3-8B6E-E482E582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273051"/>
            <a:ext cx="7089907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055C07-A363-449A-B7D1-CD13B93A6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22" y="1216052"/>
            <a:ext cx="6072554" cy="495614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Hoe: 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Individueel</a:t>
            </a:r>
            <a:b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Hulp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: internet: zoekterm MVO, ondernemen, de nieuwe economie onderneming</a:t>
            </a:r>
            <a:br>
              <a:rPr lang="nl-NL" sz="2000" dirty="0"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Uitkomst: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 Antwoorden op de volgende vraag</a:t>
            </a:r>
            <a:b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Tijd: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 15 minuten</a:t>
            </a:r>
            <a:b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Wat:</a:t>
            </a:r>
            <a:b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dirty="0">
                <a:solidFill>
                  <a:srgbClr val="0D2B0C"/>
                </a:solidFill>
                <a:ea typeface="Times New Roman" panose="02020603050405020304" pitchFamily="18" charset="0"/>
              </a:rPr>
              <a:t>Beantwoord de volgende vraag: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/>
              <a:t>Welke onderneming in de buurt van jou woonplaats onderneemt volgens de nieuwe economie (MVO)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/>
              <a:t>Denk hierbij aan: 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Klik met je buren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Weet de weg op het web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Verplaats zo min mogelijk</a:t>
            </a:r>
          </a:p>
          <a:p>
            <a:pPr marL="285750" indent="-285750">
              <a:buFontTx/>
              <a:buChar char="-"/>
            </a:pPr>
            <a:r>
              <a:rPr lang="nl-NL" sz="2000" i="1" dirty="0" err="1"/>
              <a:t>glocalisering</a:t>
            </a:r>
            <a:endParaRPr lang="nl-NL" sz="2000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ea typeface="Calibri" panose="020F0502020204030204" pitchFamily="34" charset="0"/>
              </a:rPr>
              <a:t>Klaar:</a:t>
            </a:r>
            <a:r>
              <a:rPr lang="nl-NL" sz="2000" dirty="0">
                <a:effectLst/>
                <a:ea typeface="Calibri" panose="020F0502020204030204" pitchFamily="34" charset="0"/>
              </a:rPr>
              <a:t> Verder met je eigen onderneming</a:t>
            </a:r>
            <a:endParaRPr lang="nl-NL" sz="2000" b="1" dirty="0">
              <a:effectLst/>
              <a:ea typeface="Calibri" panose="020F0502020204030204" pitchFamily="34" charset="0"/>
            </a:endParaRPr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dirty="0"/>
          </a:p>
        </p:txBody>
      </p:sp>
      <p:pic>
        <p:nvPicPr>
          <p:cNvPr id="4098" name="Picture 2" descr="Krachtenbundeling voor snellere omslag naar nieuwe economie | Blog |  Duurzaam Gebouwd">
            <a:extLst>
              <a:ext uri="{FF2B5EF4-FFF2-40B4-BE49-F238E27FC236}">
                <a16:creationId xmlns:a16="http://schemas.microsoft.com/office/drawing/2014/main" id="{2A5AD6B6-0847-424B-9077-5EF83106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50" y="2191871"/>
            <a:ext cx="4635690" cy="28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A2DD1-0C96-4053-B38E-C10FCF91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22" y="730252"/>
            <a:ext cx="4011084" cy="485800"/>
          </a:xfrm>
        </p:spPr>
        <p:txBody>
          <a:bodyPr>
            <a:normAutofit/>
          </a:bodyPr>
          <a:lstStyle/>
          <a:p>
            <a:r>
              <a:rPr lang="nl-NL" sz="2400" i="1" dirty="0" err="1"/>
              <a:t>Glocalisering</a:t>
            </a:r>
            <a:r>
              <a:rPr lang="nl-NL" sz="2400" i="1" dirty="0"/>
              <a:t> 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838D8-164B-44D3-8B6E-E482E582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273051"/>
            <a:ext cx="7089907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51044C6-5DAD-4735-8B5A-7B13DFD8C79E}"/>
              </a:ext>
            </a:extLst>
          </p:cNvPr>
          <p:cNvSpPr txBox="1"/>
          <p:nvPr/>
        </p:nvSpPr>
        <p:spPr>
          <a:xfrm>
            <a:off x="637722" y="1320748"/>
            <a:ext cx="791554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/>
              <a:t>In de nieuwe economie proberen bedrijven het beste van twee werelden te combineren, door naast nationaal, regionaal of globaal, óók lokaal actief te zijn. </a:t>
            </a:r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dirty="0"/>
              <a:t>Kies per groepje een bedrijf. </a:t>
            </a:r>
          </a:p>
          <a:p>
            <a:pPr marL="171450" indent="-171450">
              <a:buFontTx/>
              <a:buChar char="-"/>
            </a:pPr>
            <a:r>
              <a:rPr lang="nl-NL" sz="1400" dirty="0"/>
              <a:t>Geef een beschrijving van het bedrijf. </a:t>
            </a:r>
          </a:p>
          <a:p>
            <a:pPr marL="628650" lvl="1" indent="-171450">
              <a:buFontTx/>
              <a:buChar char="-"/>
            </a:pPr>
            <a:r>
              <a:rPr lang="nl-NL" sz="1400" dirty="0"/>
              <a:t>Geef een beschrijving van het product of de dienst die geleverd wordt.</a:t>
            </a:r>
          </a:p>
          <a:p>
            <a:pPr marL="1085850" lvl="2" indent="-171450">
              <a:buFontTx/>
              <a:buChar char="-"/>
            </a:pPr>
            <a:r>
              <a:rPr lang="nl-NL" sz="1400" dirty="0"/>
              <a:t>Creëert het bedrijf sociale waarde? Zo ja, hoe? – </a:t>
            </a:r>
          </a:p>
          <a:p>
            <a:pPr marL="1085850" lvl="2" indent="-171450">
              <a:buFontTx/>
              <a:buChar char="-"/>
            </a:pPr>
            <a:r>
              <a:rPr lang="nl-NL" sz="1400" dirty="0"/>
              <a:t>Creëert het bedrijf ecologische waarde? Zo ja, hoe? – </a:t>
            </a:r>
          </a:p>
          <a:p>
            <a:pPr marL="1085850" lvl="2" indent="-171450">
              <a:buFontTx/>
              <a:buChar char="-"/>
            </a:pPr>
            <a:r>
              <a:rPr lang="nl-NL" sz="1400" dirty="0"/>
              <a:t>Creëert het bedrijf financiële waarde? – </a:t>
            </a:r>
          </a:p>
          <a:p>
            <a:pPr marL="628650" lvl="1" indent="-171450">
              <a:buFontTx/>
              <a:buChar char="-"/>
            </a:pPr>
            <a:r>
              <a:rPr lang="nl-NL" sz="1400" dirty="0"/>
              <a:t>Beschrijf het klanttype/de klanttypen: wie koopt de producten? – </a:t>
            </a:r>
          </a:p>
          <a:p>
            <a:pPr marL="628650" lvl="1" indent="-171450">
              <a:buFontTx/>
              <a:buChar char="-"/>
            </a:pPr>
            <a:r>
              <a:rPr lang="nl-NL" sz="1400" dirty="0"/>
              <a:t>Beschrijf of en </a:t>
            </a:r>
            <a:r>
              <a:rPr lang="nl-NL" sz="1400" dirty="0" err="1"/>
              <a:t>zoja</a:t>
            </a:r>
            <a:r>
              <a:rPr lang="nl-NL" sz="1400" dirty="0"/>
              <a:t> met welke bedrijven het bedrijf samenwerkt. </a:t>
            </a:r>
          </a:p>
          <a:p>
            <a:pPr marL="628650" lvl="1" indent="-171450">
              <a:buFontTx/>
              <a:buChar char="-"/>
            </a:pPr>
            <a:r>
              <a:rPr lang="nl-NL" sz="1400" dirty="0"/>
              <a:t>Geeft het bedrijf inhoud aan de drie vuistregels voor </a:t>
            </a:r>
            <a:r>
              <a:rPr lang="nl-NL" sz="1400" dirty="0" err="1"/>
              <a:t>glocalisering</a:t>
            </a:r>
            <a:r>
              <a:rPr lang="nl-NL" sz="1400" dirty="0"/>
              <a:t>, </a:t>
            </a:r>
            <a:r>
              <a:rPr lang="nl-NL" sz="1400" dirty="0" err="1"/>
              <a:t>zoja</a:t>
            </a:r>
            <a:r>
              <a:rPr lang="nl-NL" sz="1400" dirty="0"/>
              <a:t>, hoe? – </a:t>
            </a:r>
          </a:p>
          <a:p>
            <a:pPr marL="628650" lvl="1" indent="-171450">
              <a:buFontTx/>
              <a:buChar char="-"/>
            </a:pPr>
            <a:r>
              <a:rPr lang="nl-NL" sz="1400" dirty="0"/>
              <a:t>Geef een conclusie: past dit bedrijf in de nieuwe economie? Waarom wel of waarom niet? Wat zou er verbetert moeten worden om (nog) beter in de nieuwe economie te passen? </a:t>
            </a:r>
          </a:p>
        </p:txBody>
      </p:sp>
      <p:graphicFrame>
        <p:nvGraphicFramePr>
          <p:cNvPr id="8" name="Tabel 9">
            <a:extLst>
              <a:ext uri="{FF2B5EF4-FFF2-40B4-BE49-F238E27FC236}">
                <a16:creationId xmlns:a16="http://schemas.microsoft.com/office/drawing/2014/main" id="{4E6AA1F4-598E-40D0-A546-3CDA66341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4255"/>
              </p:ext>
            </p:extLst>
          </p:nvPr>
        </p:nvGraphicFramePr>
        <p:xfrm>
          <a:off x="1770958" y="2087087"/>
          <a:ext cx="4091457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8294">
                  <a:extLst>
                    <a:ext uri="{9D8B030D-6E8A-4147-A177-3AD203B41FA5}">
                      <a16:colId xmlns:a16="http://schemas.microsoft.com/office/drawing/2014/main" val="2022949285"/>
                    </a:ext>
                  </a:extLst>
                </a:gridCol>
                <a:gridCol w="1803163">
                  <a:extLst>
                    <a:ext uri="{9D8B030D-6E8A-4147-A177-3AD203B41FA5}">
                      <a16:colId xmlns:a16="http://schemas.microsoft.com/office/drawing/2014/main" val="4154689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 err="1"/>
                        <a:t>Marqt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Starbucks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5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Tony </a:t>
                      </a:r>
                      <a:r>
                        <a:rPr lang="nl-NL" dirty="0" err="1"/>
                        <a:t>Chocolonely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McDonalds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1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Brandt &amp; Levie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Heineken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4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88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A7FF00"/>
                </a:solidFill>
              </a:rPr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Globalisering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Schaalgrootte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“niet machtig, maar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krachting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Niveaus van ondernemen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A7FF00"/>
                </a:solidFill>
              </a:rPr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Globalisering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Schaalgrootte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“niet machtig, maar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krachting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Niveaus van ondernemen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2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8DDC2BB-ABAA-4876-A26B-3F7C7C4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Globalisering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9A6AC7F-C92C-431E-9762-E7F4E673E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6863" y="679707"/>
            <a:ext cx="6815137" cy="25199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3CAD57E-C2AA-48DE-95B7-C71AE64BC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1764506"/>
          </a:xfrm>
        </p:spPr>
        <p:txBody>
          <a:bodyPr>
            <a:normAutofit/>
          </a:bodyPr>
          <a:lstStyle/>
          <a:p>
            <a:r>
              <a:rPr lang="nl-NL" sz="1800" dirty="0"/>
              <a:t>The economist:</a:t>
            </a:r>
            <a:br>
              <a:rPr lang="nl-NL" sz="1800" dirty="0"/>
            </a:br>
            <a:r>
              <a:rPr lang="nl-NL" sz="1800" i="1" dirty="0"/>
              <a:t>Globalisering is het almaar vrijer verkeer van goederen, diensten, ideeën en personen over de hele wereld. </a:t>
            </a:r>
          </a:p>
          <a:p>
            <a:endParaRPr lang="nl-NL" sz="1800" i="1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C84B260C-F5F7-4CEA-BB96-2DCB59D4B622}"/>
              </a:ext>
            </a:extLst>
          </p:cNvPr>
          <p:cNvSpPr txBox="1">
            <a:spLocks/>
          </p:cNvSpPr>
          <p:nvPr/>
        </p:nvSpPr>
        <p:spPr>
          <a:xfrm>
            <a:off x="609601" y="3199607"/>
            <a:ext cx="4011084" cy="45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Schaalgrootte 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F1CB4A91-4A97-42CA-AD5D-47F445DF6D08}"/>
              </a:ext>
            </a:extLst>
          </p:cNvPr>
          <p:cNvSpPr txBox="1">
            <a:spLocks/>
          </p:cNvSpPr>
          <p:nvPr/>
        </p:nvSpPr>
        <p:spPr>
          <a:xfrm>
            <a:off x="609601" y="3806267"/>
            <a:ext cx="4011084" cy="176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De omvang van een bedrijf hoe groter hoe beter….</a:t>
            </a:r>
          </a:p>
          <a:p>
            <a:endParaRPr lang="nl-NL" sz="1800" i="1" dirty="0"/>
          </a:p>
          <a:p>
            <a:endParaRPr lang="nl-NL" sz="1800" i="1" dirty="0"/>
          </a:p>
        </p:txBody>
      </p:sp>
      <p:pic>
        <p:nvPicPr>
          <p:cNvPr id="5122" name="Picture 2" descr="Harmes Holding B.V.">
            <a:extLst>
              <a:ext uri="{FF2B5EF4-FFF2-40B4-BE49-F238E27FC236}">
                <a16:creationId xmlns:a16="http://schemas.microsoft.com/office/drawing/2014/main" id="{0B902055-9CCF-4E7A-A11D-EDA587AF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27" y="3429000"/>
            <a:ext cx="6194612" cy="33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3A906-8513-4B98-97CB-467C21DD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 Nederlandse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4D76DC-F09E-4779-89EA-DBCE474AD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BBP – bruto binnenlands product</a:t>
            </a:r>
          </a:p>
          <a:p>
            <a:endParaRPr lang="nl-NL" dirty="0"/>
          </a:p>
          <a:p>
            <a:r>
              <a:rPr lang="nl-NL" dirty="0"/>
              <a:t>.  </a:t>
            </a:r>
          </a:p>
        </p:txBody>
      </p:sp>
      <p:pic>
        <p:nvPicPr>
          <p:cNvPr id="2050" name="Picture 2" descr="Conjunctuur en conjunctuurklok - Economielokaal">
            <a:hlinkClick r:id="rId3"/>
            <a:extLst>
              <a:ext uri="{FF2B5EF4-FFF2-40B4-BE49-F238E27FC236}">
                <a16:creationId xmlns:a16="http://schemas.microsoft.com/office/drawing/2014/main" id="{5C576787-0C38-4E0F-8D74-A56573FD4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427453"/>
            <a:ext cx="6815137" cy="33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7B9F6B5-2178-4B8E-BF47-1CE57528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32" y="3168846"/>
            <a:ext cx="6299667" cy="35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56AC3F-2E14-4BF1-9BA7-1113C76A34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23" t="23922" r="24506" b="4899"/>
          <a:stretch/>
        </p:blipFill>
        <p:spPr>
          <a:xfrm>
            <a:off x="578161" y="2926799"/>
            <a:ext cx="3931366" cy="3046336"/>
          </a:xfrm>
          <a:prstGeom prst="rect">
            <a:avLst/>
          </a:prstGeom>
        </p:spPr>
      </p:pic>
      <p:pic>
        <p:nvPicPr>
          <p:cNvPr id="8" name="Picture 6" descr="Click Me Images, Stock Photos &amp; Vectors | Shutterstock">
            <a:extLst>
              <a:ext uri="{FF2B5EF4-FFF2-40B4-BE49-F238E27FC236}">
                <a16:creationId xmlns:a16="http://schemas.microsoft.com/office/drawing/2014/main" id="{3E150C1E-15EE-4769-A664-EA7821C83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37258"/>
          <a:stretch/>
        </p:blipFill>
        <p:spPr bwMode="auto">
          <a:xfrm>
            <a:off x="10097062" y="3065929"/>
            <a:ext cx="2094938" cy="9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FC3754EA-B204-4908-97F7-1B15623A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6087034" cy="1162050"/>
          </a:xfrm>
        </p:spPr>
        <p:txBody>
          <a:bodyPr>
            <a:normAutofit/>
          </a:bodyPr>
          <a:lstStyle/>
          <a:p>
            <a:r>
              <a:rPr lang="nl-NL" sz="2000" dirty="0"/>
              <a:t>HEMA, koopt en verkoopt producten </a:t>
            </a:r>
            <a:br>
              <a:rPr lang="nl-NL" sz="2000" dirty="0"/>
            </a:br>
            <a:r>
              <a:rPr lang="nl-NL" sz="2000" dirty="0"/>
              <a:t>(minimale marge)</a:t>
            </a:r>
            <a:endParaRPr lang="en-US" dirty="0"/>
          </a:p>
        </p:txBody>
      </p:sp>
      <p:pic>
        <p:nvPicPr>
          <p:cNvPr id="1028" name="Picture 4" descr="HOME | We Love HEMA">
            <a:extLst>
              <a:ext uri="{FF2B5EF4-FFF2-40B4-BE49-F238E27FC236}">
                <a16:creationId xmlns:a16="http://schemas.microsoft.com/office/drawing/2014/main" id="{E39D18A4-598E-4878-B110-E3FA7CEDE2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753" y="1100326"/>
            <a:ext cx="6701118" cy="50258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A46F393E-631D-46A8-ABA8-DF962BAF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Autofit/>
          </a:bodyPr>
          <a:lstStyle/>
          <a:p>
            <a:r>
              <a:rPr lang="nl-NL" sz="1800" dirty="0"/>
              <a:t>(2013) “De paar </a:t>
            </a:r>
            <a:r>
              <a:rPr lang="nl-NL" sz="1800" dirty="0" err="1"/>
              <a:t>euroootjes</a:t>
            </a:r>
            <a:r>
              <a:rPr lang="nl-NL" sz="1800" dirty="0"/>
              <a:t> die er in Nederland nog in de markt zijn, die gaan we gewoon pakken!”</a:t>
            </a:r>
          </a:p>
          <a:p>
            <a:endParaRPr lang="nl-NL" sz="1800" dirty="0"/>
          </a:p>
          <a:p>
            <a:r>
              <a:rPr lang="nl-NL" sz="1800" dirty="0"/>
              <a:t>Winkels in Nederland, België, Frankrijk en Duitsland wilt naar China…. </a:t>
            </a:r>
          </a:p>
          <a:p>
            <a:endParaRPr lang="nl-NL" sz="1800" dirty="0"/>
          </a:p>
          <a:p>
            <a:r>
              <a:rPr lang="nl-NL" sz="1800" dirty="0"/>
              <a:t>Hoe groter het afzetgebied, hoe economischer je kunt produceren. </a:t>
            </a:r>
          </a:p>
          <a:p>
            <a:endParaRPr lang="nl-NL" sz="1800" dirty="0"/>
          </a:p>
          <a:p>
            <a:r>
              <a:rPr lang="nl-NL" sz="1800" dirty="0"/>
              <a:t>Focus op kwantiteit gaat ten kosten van kwaliteit.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80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86A28-3264-432E-B7B5-3F728A94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4849905" cy="1162050"/>
          </a:xfrm>
        </p:spPr>
        <p:txBody>
          <a:bodyPr/>
          <a:lstStyle/>
          <a:p>
            <a:r>
              <a:rPr lang="nl-NL" dirty="0"/>
              <a:t>Concurreren in de nieuwe economie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A9BF00-3E79-4E60-81E8-EA255B821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Wereldbol niet als een middel om te maximaliseren en hierdoor te concurreren op prijs. </a:t>
            </a:r>
          </a:p>
          <a:p>
            <a:endParaRPr lang="nl-NL" sz="1800" dirty="0"/>
          </a:p>
          <a:p>
            <a:r>
              <a:rPr lang="nl-NL" sz="1800" dirty="0"/>
              <a:t>Macht naar kracht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Ideeën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Vaardigheden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verbinding</a:t>
            </a:r>
          </a:p>
        </p:txBody>
      </p:sp>
      <p:pic>
        <p:nvPicPr>
          <p:cNvPr id="1026" name="Picture 2" descr="Afbeelding handen om wereldbol Circulaire Economie">
            <a:hlinkClick r:id="rId3"/>
            <a:extLst>
              <a:ext uri="{FF2B5EF4-FFF2-40B4-BE49-F238E27FC236}">
                <a16:creationId xmlns:a16="http://schemas.microsoft.com/office/drawing/2014/main" id="{B7034E33-B037-4B2B-ACEA-E9501FD98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05" y="1702406"/>
            <a:ext cx="6577501" cy="3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lick Me Images, Stock Photos &amp; Vectors | Shutterstock">
            <a:extLst>
              <a:ext uri="{FF2B5EF4-FFF2-40B4-BE49-F238E27FC236}">
                <a16:creationId xmlns:a16="http://schemas.microsoft.com/office/drawing/2014/main" id="{04E62E5B-EB80-445E-AFC7-7E3FC404B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37258"/>
          <a:stretch/>
        </p:blipFill>
        <p:spPr bwMode="auto">
          <a:xfrm>
            <a:off x="9560506" y="5155593"/>
            <a:ext cx="2476500" cy="10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5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170FBA-6656-4790-94C6-B162D56E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37" y="409568"/>
            <a:ext cx="9211726" cy="1012050"/>
          </a:xfrm>
        </p:spPr>
        <p:txBody>
          <a:bodyPr/>
          <a:lstStyle/>
          <a:p>
            <a:r>
              <a:rPr lang="nl-NL" dirty="0"/>
              <a:t>Is globalisering dan iets voor in de geschiedenisboeken?</a:t>
            </a:r>
          </a:p>
        </p:txBody>
      </p:sp>
      <p:pic>
        <p:nvPicPr>
          <p:cNvPr id="2050" name="Picture 2" descr="Wereldkampioen globalisering">
            <a:extLst>
              <a:ext uri="{FF2B5EF4-FFF2-40B4-BE49-F238E27FC236}">
                <a16:creationId xmlns:a16="http://schemas.microsoft.com/office/drawing/2014/main" id="{76BE387D-CB5C-45DA-AF4A-36C7A19A8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85" y="1872424"/>
            <a:ext cx="9965030" cy="35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0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07FABF-263B-4F2C-969F-13106DF4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5764305" cy="1162050"/>
          </a:xfrm>
        </p:spPr>
        <p:txBody>
          <a:bodyPr/>
          <a:lstStyle/>
          <a:p>
            <a:r>
              <a:rPr lang="nl-NL" dirty="0"/>
              <a:t>Drie vuistregels</a:t>
            </a:r>
            <a:br>
              <a:rPr lang="nl-NL" dirty="0"/>
            </a:br>
            <a:r>
              <a:rPr lang="nl-NL" dirty="0"/>
              <a:t>maximaal lokaal en maximaal internationaal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2A5EF40-CBCA-41E3-AE85-EF639BD6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31654"/>
            <a:ext cx="6784429" cy="469106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Klik met je buren </a:t>
            </a:r>
            <a:r>
              <a:rPr lang="nl-NL" sz="1800" dirty="0"/>
              <a:t>&gt; (grote) bedrijven zouden contact moeten maken met (kleine) lokale gemeenschappen.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Weet de weg op het web </a:t>
            </a:r>
            <a:r>
              <a:rPr lang="nl-NL" sz="1800" dirty="0"/>
              <a:t>&gt; optimale digitale infrastructuur voor globale uitwisseling van informatie en kennis.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Verplaats zo min mogelijk </a:t>
            </a:r>
            <a:r>
              <a:rPr lang="nl-NL" sz="1800" dirty="0"/>
              <a:t>&gt; minimaal verkeer van grondstoffen, goederen, producten en personen.</a:t>
            </a:r>
          </a:p>
          <a:p>
            <a:endParaRPr lang="nl-NL" sz="1800" dirty="0"/>
          </a:p>
          <a:p>
            <a:r>
              <a:rPr lang="nl-NL" sz="1800" dirty="0"/>
              <a:t>Focus op </a:t>
            </a:r>
            <a:r>
              <a:rPr lang="nl-NL" sz="1800" dirty="0" err="1"/>
              <a:t>waardecreatie</a:t>
            </a:r>
            <a:r>
              <a:rPr lang="nl-NL" sz="1800" dirty="0"/>
              <a:t> (</a:t>
            </a:r>
            <a:r>
              <a:rPr lang="nl-NL" sz="1800" dirty="0" err="1"/>
              <a:t>planet</a:t>
            </a:r>
            <a:r>
              <a:rPr lang="nl-NL" sz="1800" dirty="0"/>
              <a:t>, </a:t>
            </a:r>
            <a:r>
              <a:rPr lang="nl-NL" sz="1800" dirty="0" err="1"/>
              <a:t>people</a:t>
            </a:r>
            <a:r>
              <a:rPr lang="nl-NL" sz="1800" dirty="0"/>
              <a:t>, </a:t>
            </a:r>
            <a:r>
              <a:rPr lang="nl-NL" sz="1800" dirty="0" err="1"/>
              <a:t>profit</a:t>
            </a:r>
            <a:r>
              <a:rPr lang="nl-NL" sz="1800" dirty="0"/>
              <a:t>)</a:t>
            </a:r>
          </a:p>
          <a:p>
            <a:r>
              <a:rPr lang="nl-NL" sz="1800" dirty="0"/>
              <a:t>Samenwerking met overheden</a:t>
            </a:r>
          </a:p>
        </p:txBody>
      </p:sp>
      <p:pic>
        <p:nvPicPr>
          <p:cNvPr id="1026" name="Picture 2" descr="Onze 10 vuistregels voor mens- en milieuvriendelijke acties | JBC België">
            <a:extLst>
              <a:ext uri="{FF2B5EF4-FFF2-40B4-BE49-F238E27FC236}">
                <a16:creationId xmlns:a16="http://schemas.microsoft.com/office/drawing/2014/main" id="{CBC19074-33C3-46A2-A38F-C40805E97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4"/>
          <a:stretch/>
        </p:blipFill>
        <p:spPr bwMode="auto">
          <a:xfrm>
            <a:off x="7394030" y="2697165"/>
            <a:ext cx="39393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FDDA474-1373-4B7F-B020-4C223948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Lokaal tot mondiaal</a:t>
            </a:r>
          </a:p>
        </p:txBody>
      </p:sp>
      <p:pic>
        <p:nvPicPr>
          <p:cNvPr id="3074" name="Picture 2" descr="Tilburg - Wikipedia">
            <a:extLst>
              <a:ext uri="{FF2B5EF4-FFF2-40B4-BE49-F238E27FC236}">
                <a16:creationId xmlns:a16="http://schemas.microsoft.com/office/drawing/2014/main" id="{20B0A70A-FED7-4033-A13D-60AD27084E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7" y="1148696"/>
            <a:ext cx="3420456" cy="22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derland - Wikipedia">
            <a:extLst>
              <a:ext uri="{FF2B5EF4-FFF2-40B4-BE49-F238E27FC236}">
                <a16:creationId xmlns:a16="http://schemas.microsoft.com/office/drawing/2014/main" id="{D0BA38A1-4BAC-4096-8257-F4AF5875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44" y="656692"/>
            <a:ext cx="2361221" cy="26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E2CCC7-1324-4269-A6D8-F1509E594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38" y="3989069"/>
            <a:ext cx="3013262" cy="2410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7357D39-19DA-490A-8971-C4ED3F48DEB8}"/>
              </a:ext>
            </a:extLst>
          </p:cNvPr>
          <p:cNvSpPr txBox="1"/>
          <p:nvPr/>
        </p:nvSpPr>
        <p:spPr>
          <a:xfrm>
            <a:off x="971658" y="3544342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BA647D1-1B06-43E7-816D-D44C5D54637D}"/>
              </a:ext>
            </a:extLst>
          </p:cNvPr>
          <p:cNvSpPr txBox="1"/>
          <p:nvPr/>
        </p:nvSpPr>
        <p:spPr>
          <a:xfrm>
            <a:off x="6545356" y="3410136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6F8FDF7-79B5-4CF2-854F-01E5E58A567A}"/>
              </a:ext>
            </a:extLst>
          </p:cNvPr>
          <p:cNvSpPr txBox="1"/>
          <p:nvPr/>
        </p:nvSpPr>
        <p:spPr>
          <a:xfrm>
            <a:off x="365279" y="6444662"/>
            <a:ext cx="632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7F68481-0BA2-441C-BE70-7E69B974BAAF}"/>
              </a:ext>
            </a:extLst>
          </p:cNvPr>
          <p:cNvSpPr txBox="1"/>
          <p:nvPr/>
        </p:nvSpPr>
        <p:spPr>
          <a:xfrm>
            <a:off x="7159545" y="6446361"/>
            <a:ext cx="397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  <a:endParaRPr lang="nl-NL" b="1" dirty="0"/>
          </a:p>
        </p:txBody>
      </p:sp>
      <p:pic>
        <p:nvPicPr>
          <p:cNvPr id="2" name="Picture 2" descr="The Peters World Map: Shows correctly the actual sizes of the continents | World  map continents, Accurate world map, World map printable">
            <a:extLst>
              <a:ext uri="{FF2B5EF4-FFF2-40B4-BE49-F238E27FC236}">
                <a16:creationId xmlns:a16="http://schemas.microsoft.com/office/drawing/2014/main" id="{5D35F2C3-1DB8-404F-868F-565175C5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93" y="3893707"/>
            <a:ext cx="3948846" cy="25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2CBA4E-342F-4035-A392-54CE915B6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285</TotalTime>
  <Words>1234</Words>
  <Application>Microsoft Office PowerPoint</Application>
  <PresentationFormat>Breedbeeld</PresentationFormat>
  <Paragraphs>204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arial</vt:lpstr>
      <vt:lpstr>Arial Black</vt:lpstr>
      <vt:lpstr>Calibri</vt:lpstr>
      <vt:lpstr>Wingdings</vt:lpstr>
      <vt:lpstr>Yuverta</vt:lpstr>
      <vt:lpstr>Nieuwe economie</vt:lpstr>
      <vt:lpstr>De nieuwe economie</vt:lpstr>
      <vt:lpstr>Globalisering</vt:lpstr>
      <vt:lpstr>Groei Nederlandse economie</vt:lpstr>
      <vt:lpstr>HEMA, koopt en verkoopt producten  (minimale marge)</vt:lpstr>
      <vt:lpstr>Concurreren in de nieuwe economie </vt:lpstr>
      <vt:lpstr>Is globalisering dan iets voor in de geschiedenisboeken?</vt:lpstr>
      <vt:lpstr>Drie vuistregels maximaal lokaal en maximaal internationaal</vt:lpstr>
      <vt:lpstr>Lokaal tot mondiaal</vt:lpstr>
      <vt:lpstr>Ondernemen met je buren </vt:lpstr>
      <vt:lpstr>Glocalisering </vt:lpstr>
      <vt:lpstr>Glocalisering </vt:lpstr>
      <vt:lpstr>De nieuwe economie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Thomas Noordeloos</cp:lastModifiedBy>
  <cp:revision>29</cp:revision>
  <dcterms:created xsi:type="dcterms:W3CDTF">2021-03-01T11:59:21Z</dcterms:created>
  <dcterms:modified xsi:type="dcterms:W3CDTF">2021-12-03T11:42:45Z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